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1" r:id="rId14"/>
    <p:sldId id="258" r:id="rId15"/>
  </p:sldIdLst>
  <p:sldSz cx="12192000" cy="6858000"/>
  <p:notesSz cx="6858000" cy="9144000"/>
  <p:embeddedFontLst>
    <p:embeddedFont>
      <p:font typeface="Helvetica Neue" panose="020B060402020202020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9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652943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371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18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0624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493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1143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744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24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65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10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914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72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495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660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51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p:nvPr/>
        </p:nvSpPr>
        <p:spPr>
          <a:xfrm>
            <a:off x="3544989" y="4289408"/>
            <a:ext cx="6248400" cy="6483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600" b="0" i="0" u="none" strike="noStrike" cap="none" dirty="0">
                <a:solidFill>
                  <a:srgbClr val="595959"/>
                </a:solidFill>
                <a:latin typeface="Roboto"/>
                <a:ea typeface="Roboto"/>
                <a:cs typeface="Roboto"/>
                <a:sym typeface="Roboto"/>
              </a:rPr>
              <a:t>Juan Sebastián Arias Parra</a:t>
            </a:r>
          </a:p>
          <a:p>
            <a:pPr marL="0" marR="0" lvl="0" indent="0" algn="l" rtl="0">
              <a:spcBef>
                <a:spcPts val="0"/>
              </a:spcBef>
              <a:spcAft>
                <a:spcPts val="0"/>
              </a:spcAft>
              <a:buNone/>
            </a:pPr>
            <a:r>
              <a:rPr lang="es-CO" sz="1600" dirty="0">
                <a:solidFill>
                  <a:srgbClr val="595959"/>
                </a:solidFill>
                <a:latin typeface="Roboto"/>
                <a:ea typeface="Roboto"/>
                <a:cs typeface="Roboto"/>
                <a:sym typeface="Roboto"/>
              </a:rPr>
              <a:t>Santiago Muñoz López</a:t>
            </a:r>
            <a:endParaRPr lang="es-CO" sz="1600" b="0" i="0" u="none" strike="noStrike" cap="none" dirty="0">
              <a:solidFill>
                <a:schemeClr val="dk1"/>
              </a:solidFill>
              <a:latin typeface="Roboto"/>
              <a:ea typeface="Roboto"/>
              <a:cs typeface="Roboto"/>
              <a:sym typeface="Roboto"/>
            </a:endParaRPr>
          </a:p>
        </p:txBody>
      </p:sp>
      <p:sp>
        <p:nvSpPr>
          <p:cNvPr id="85" name="Google Shape;85;p13"/>
          <p:cNvSpPr txBox="1"/>
          <p:nvPr/>
        </p:nvSpPr>
        <p:spPr>
          <a:xfrm>
            <a:off x="3544989" y="3138153"/>
            <a:ext cx="7778331" cy="1151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PATRÓN BRIDGE, PATRÓN MEDIATOR Y PATRÓN PEER TO PEER</a:t>
            </a:r>
            <a:endParaRPr lang="es-CO" sz="3200" b="1" i="0" u="none" strike="noStrike" cap="none" dirty="0">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4"/>
          <p:cNvSpPr txBox="1"/>
          <p:nvPr/>
        </p:nvSpPr>
        <p:spPr>
          <a:xfrm>
            <a:off x="5425441" y="2569325"/>
            <a:ext cx="5737860" cy="203128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dirty="0">
                <a:solidFill>
                  <a:srgbClr val="595959"/>
                </a:solidFill>
                <a:latin typeface="Roboto"/>
                <a:ea typeface="Roboto"/>
                <a:cs typeface="Roboto"/>
                <a:sym typeface="Roboto"/>
              </a:rPr>
              <a:t>Este tipo de arquitectura conforman una red totalmente descentralizada, donde no existe un servidor central ni roles donde algún nodo de la red tenga más privilegios o responsabilidades, además, todos los pares actúan como cliente y servidor al mismo tiempo, estableciendo una comunicación simétrica entre sí.</a:t>
            </a: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1663645" y="1025312"/>
            <a:ext cx="8864710"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PATRÓN PEER TO PERR– NO ESTRUCTURADA</a:t>
            </a:r>
            <a:endParaRPr lang="es-CO" sz="3200" b="1" i="0" u="none" strike="noStrike" cap="none" dirty="0">
              <a:solidFill>
                <a:schemeClr val="dk1"/>
              </a:solidFill>
              <a:latin typeface="Roboto"/>
              <a:ea typeface="Roboto"/>
              <a:cs typeface="Roboto"/>
              <a:sym typeface="Roboto"/>
            </a:endParaRPr>
          </a:p>
        </p:txBody>
      </p:sp>
      <p:pic>
        <p:nvPicPr>
          <p:cNvPr id="4" name="Imagen 3">
            <a:extLst>
              <a:ext uri="{FF2B5EF4-FFF2-40B4-BE49-F238E27FC236}">
                <a16:creationId xmlns:a16="http://schemas.microsoft.com/office/drawing/2014/main" id="{8D3F4023-F1B6-FAFC-11D2-BEEA850D9EA5}"/>
              </a:ext>
            </a:extLst>
          </p:cNvPr>
          <p:cNvPicPr>
            <a:picLocks noChangeAspect="1"/>
          </p:cNvPicPr>
          <p:nvPr/>
        </p:nvPicPr>
        <p:blipFill>
          <a:blip r:embed="rId3"/>
          <a:stretch>
            <a:fillRect/>
          </a:stretch>
        </p:blipFill>
        <p:spPr>
          <a:xfrm>
            <a:off x="347277" y="2022632"/>
            <a:ext cx="4742158" cy="4132103"/>
          </a:xfrm>
          <a:prstGeom prst="rect">
            <a:avLst/>
          </a:prstGeom>
        </p:spPr>
      </p:pic>
      <p:sp>
        <p:nvSpPr>
          <p:cNvPr id="3" name="Google Shape;91;p14">
            <a:extLst>
              <a:ext uri="{FF2B5EF4-FFF2-40B4-BE49-F238E27FC236}">
                <a16:creationId xmlns:a16="http://schemas.microsoft.com/office/drawing/2014/main" id="{8BFDEADF-A616-4390-0F15-5699EF3D47F0}"/>
              </a:ext>
            </a:extLst>
          </p:cNvPr>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PEER TO PEER</a:t>
            </a:r>
            <a:endParaRPr dirty="0"/>
          </a:p>
        </p:txBody>
      </p:sp>
    </p:spTree>
    <p:extLst>
      <p:ext uri="{BB962C8B-B14F-4D97-AF65-F5344CB8AC3E}">
        <p14:creationId xmlns:p14="http://schemas.microsoft.com/office/powerpoint/2010/main" val="209663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4"/>
          <p:cNvSpPr txBox="1"/>
          <p:nvPr/>
        </p:nvSpPr>
        <p:spPr>
          <a:xfrm>
            <a:off x="5425441" y="2569325"/>
            <a:ext cx="5737860" cy="230828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dirty="0">
                <a:solidFill>
                  <a:srgbClr val="595959"/>
                </a:solidFill>
                <a:latin typeface="Roboto"/>
                <a:ea typeface="Roboto"/>
                <a:cs typeface="Roboto"/>
                <a:sym typeface="Roboto"/>
              </a:rPr>
              <a:t>La arquitectura P2P estructurada es una variante de la P2P no estructurada, por lo que mucho de la teoría planteada anteriormente aplica exactamente igual, sin embargo, la arquitectura P2P estructurada cambia la forma de buscar los recursos. En lugar de usar el método por inundación, busca los recursos basados en Tablas Hash Distribuidas (DHT por sus siglas en inglés).</a:t>
            </a: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1663645" y="1025312"/>
            <a:ext cx="8864710"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PATRÓN PEER TO PERR– ESTRUCTURADA</a:t>
            </a:r>
            <a:endParaRPr lang="es-CO" sz="3200" b="1" i="0" u="none" strike="noStrike" cap="none" dirty="0">
              <a:solidFill>
                <a:schemeClr val="dk1"/>
              </a:solidFill>
              <a:latin typeface="Roboto"/>
              <a:ea typeface="Roboto"/>
              <a:cs typeface="Roboto"/>
              <a:sym typeface="Roboto"/>
            </a:endParaRPr>
          </a:p>
        </p:txBody>
      </p:sp>
      <p:pic>
        <p:nvPicPr>
          <p:cNvPr id="5" name="Imagen 4">
            <a:extLst>
              <a:ext uri="{FF2B5EF4-FFF2-40B4-BE49-F238E27FC236}">
                <a16:creationId xmlns:a16="http://schemas.microsoft.com/office/drawing/2014/main" id="{6CC55DFD-6847-8C4A-6228-A9145E4BF492}"/>
              </a:ext>
            </a:extLst>
          </p:cNvPr>
          <p:cNvPicPr>
            <a:picLocks noChangeAspect="1"/>
          </p:cNvPicPr>
          <p:nvPr/>
        </p:nvPicPr>
        <p:blipFill>
          <a:blip r:embed="rId3"/>
          <a:stretch>
            <a:fillRect/>
          </a:stretch>
        </p:blipFill>
        <p:spPr>
          <a:xfrm>
            <a:off x="324513" y="1603051"/>
            <a:ext cx="4954634" cy="4240831"/>
          </a:xfrm>
          <a:prstGeom prst="rect">
            <a:avLst/>
          </a:prstGeom>
        </p:spPr>
      </p:pic>
      <p:sp>
        <p:nvSpPr>
          <p:cNvPr id="3" name="Google Shape;91;p14">
            <a:extLst>
              <a:ext uri="{FF2B5EF4-FFF2-40B4-BE49-F238E27FC236}">
                <a16:creationId xmlns:a16="http://schemas.microsoft.com/office/drawing/2014/main" id="{CE3BBEA5-5460-C5A9-A123-9381B8C6D220}"/>
              </a:ext>
            </a:extLst>
          </p:cNvPr>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PEER TO PEER</a:t>
            </a:r>
            <a:endParaRPr dirty="0"/>
          </a:p>
        </p:txBody>
      </p:sp>
    </p:spTree>
    <p:extLst>
      <p:ext uri="{BB962C8B-B14F-4D97-AF65-F5344CB8AC3E}">
        <p14:creationId xmlns:p14="http://schemas.microsoft.com/office/powerpoint/2010/main" val="1963761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4"/>
          <p:cNvSpPr txBox="1"/>
          <p:nvPr/>
        </p:nvSpPr>
        <p:spPr>
          <a:xfrm>
            <a:off x="5425441" y="2569325"/>
            <a:ext cx="5737860" cy="175428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dirty="0">
                <a:solidFill>
                  <a:srgbClr val="595959"/>
                </a:solidFill>
                <a:latin typeface="Roboto"/>
                <a:ea typeface="Roboto"/>
                <a:cs typeface="Roboto"/>
                <a:sym typeface="Roboto"/>
              </a:rPr>
              <a:t>La arquitectura P2P híbrida o también conocida como Centralizada se caracteriza por tener un servidor central que sirve de enlace entre los nodos de la red, de tal forma que cualquier solitud para consumir los recursos de otros nodos deberán pasar primero por este servidor.</a:t>
            </a: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1663645" y="1025312"/>
            <a:ext cx="8864710"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PATRÓN PEER TO PERR– HÍBRIDA</a:t>
            </a:r>
            <a:endParaRPr lang="es-CO" sz="3200" b="1" i="0" u="none" strike="noStrike" cap="none" dirty="0">
              <a:solidFill>
                <a:schemeClr val="dk1"/>
              </a:solidFill>
              <a:latin typeface="Roboto"/>
              <a:ea typeface="Roboto"/>
              <a:cs typeface="Roboto"/>
              <a:sym typeface="Roboto"/>
            </a:endParaRPr>
          </a:p>
        </p:txBody>
      </p:sp>
      <p:pic>
        <p:nvPicPr>
          <p:cNvPr id="4" name="Imagen 3">
            <a:extLst>
              <a:ext uri="{FF2B5EF4-FFF2-40B4-BE49-F238E27FC236}">
                <a16:creationId xmlns:a16="http://schemas.microsoft.com/office/drawing/2014/main" id="{9343DF31-A728-4CD7-ED7A-2E4E9199007D}"/>
              </a:ext>
            </a:extLst>
          </p:cNvPr>
          <p:cNvPicPr>
            <a:picLocks noChangeAspect="1"/>
          </p:cNvPicPr>
          <p:nvPr/>
        </p:nvPicPr>
        <p:blipFill>
          <a:blip r:embed="rId3"/>
          <a:stretch>
            <a:fillRect/>
          </a:stretch>
        </p:blipFill>
        <p:spPr>
          <a:xfrm>
            <a:off x="287326" y="1806067"/>
            <a:ext cx="4942288" cy="3280802"/>
          </a:xfrm>
          <a:prstGeom prst="rect">
            <a:avLst/>
          </a:prstGeom>
        </p:spPr>
      </p:pic>
      <p:sp>
        <p:nvSpPr>
          <p:cNvPr id="3" name="Google Shape;91;p14">
            <a:extLst>
              <a:ext uri="{FF2B5EF4-FFF2-40B4-BE49-F238E27FC236}">
                <a16:creationId xmlns:a16="http://schemas.microsoft.com/office/drawing/2014/main" id="{DF033302-C251-B975-6D8E-42D94E1E1B5E}"/>
              </a:ext>
            </a:extLst>
          </p:cNvPr>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PEER TO PEER</a:t>
            </a:r>
            <a:endParaRPr dirty="0"/>
          </a:p>
        </p:txBody>
      </p:sp>
    </p:spTree>
    <p:extLst>
      <p:ext uri="{BB962C8B-B14F-4D97-AF65-F5344CB8AC3E}">
        <p14:creationId xmlns:p14="http://schemas.microsoft.com/office/powerpoint/2010/main" val="286182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4"/>
          <p:cNvSpPr txBox="1"/>
          <p:nvPr/>
        </p:nvSpPr>
        <p:spPr>
          <a:xfrm>
            <a:off x="1018805" y="2136358"/>
            <a:ext cx="4604755" cy="286228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s-CO" sz="1800" dirty="0">
                <a:solidFill>
                  <a:srgbClr val="595959"/>
                </a:solidFill>
                <a:latin typeface="Roboto"/>
                <a:ea typeface="Roboto"/>
                <a:cs typeface="Roboto"/>
                <a:sym typeface="Roboto"/>
              </a:rPr>
              <a:t>Alta escalabilidad.</a:t>
            </a:r>
          </a:p>
          <a:p>
            <a:pPr marL="285750" marR="0" lvl="0" indent="-285750" algn="just" rtl="0">
              <a:spcBef>
                <a:spcPts val="0"/>
              </a:spcBef>
              <a:spcAft>
                <a:spcPts val="0"/>
              </a:spcAft>
              <a:buFont typeface="Arial" panose="020B0604020202020204" pitchFamily="34" charset="0"/>
              <a:buChar char="•"/>
            </a:pPr>
            <a:endParaRPr lang="es-CO" sz="1800" dirty="0">
              <a:solidFill>
                <a:srgbClr val="595959"/>
              </a:solidFill>
              <a:latin typeface="Roboto"/>
              <a:ea typeface="Roboto"/>
              <a:cs typeface="Roboto"/>
              <a:sym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Tolerancia a fallas.</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Descentralización.</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Privacidad.</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Equilibrio de carga</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2162942" y="1137958"/>
            <a:ext cx="2089018"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Ventajas</a:t>
            </a:r>
          </a:p>
          <a:p>
            <a:pPr marL="0" marR="0" lvl="0" indent="0" algn="l" rtl="0">
              <a:spcBef>
                <a:spcPts val="0"/>
              </a:spcBef>
              <a:spcAft>
                <a:spcPts val="0"/>
              </a:spcAft>
              <a:buNone/>
            </a:pPr>
            <a:endParaRPr lang="es-CO" sz="3200" b="1" i="0" u="none" strike="noStrike" cap="none" dirty="0">
              <a:solidFill>
                <a:schemeClr val="dk1"/>
              </a:solidFill>
              <a:latin typeface="Roboto"/>
              <a:ea typeface="Roboto"/>
              <a:cs typeface="Roboto"/>
              <a:sym typeface="Roboto"/>
            </a:endParaRPr>
          </a:p>
        </p:txBody>
      </p:sp>
      <p:sp>
        <p:nvSpPr>
          <p:cNvPr id="3" name="Google Shape;85;p13">
            <a:extLst>
              <a:ext uri="{FF2B5EF4-FFF2-40B4-BE49-F238E27FC236}">
                <a16:creationId xmlns:a16="http://schemas.microsoft.com/office/drawing/2014/main" id="{43BFF851-B2A0-980F-1100-2A1387F5D3F4}"/>
              </a:ext>
            </a:extLst>
          </p:cNvPr>
          <p:cNvSpPr txBox="1"/>
          <p:nvPr/>
        </p:nvSpPr>
        <p:spPr>
          <a:xfrm>
            <a:off x="7940042" y="1106811"/>
            <a:ext cx="2727958"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dirty="0">
                <a:solidFill>
                  <a:srgbClr val="595959"/>
                </a:solidFill>
                <a:latin typeface="Roboto"/>
                <a:ea typeface="Roboto"/>
                <a:cs typeface="Roboto"/>
                <a:sym typeface="Roboto"/>
              </a:rPr>
              <a:t>D</a:t>
            </a:r>
            <a:r>
              <a:rPr lang="es-CO" sz="3200" b="1" i="0" u="none" strike="noStrike" cap="none" dirty="0">
                <a:solidFill>
                  <a:srgbClr val="595959"/>
                </a:solidFill>
                <a:latin typeface="Roboto"/>
                <a:ea typeface="Roboto"/>
                <a:cs typeface="Roboto"/>
                <a:sym typeface="Roboto"/>
              </a:rPr>
              <a:t>esventajas</a:t>
            </a:r>
          </a:p>
          <a:p>
            <a:pPr marL="0" marR="0" lvl="0" indent="0" algn="l" rtl="0">
              <a:spcBef>
                <a:spcPts val="0"/>
              </a:spcBef>
              <a:spcAft>
                <a:spcPts val="0"/>
              </a:spcAft>
              <a:buNone/>
            </a:pPr>
            <a:endParaRPr lang="es-CO" sz="3200" b="1" i="0" u="none" strike="noStrike" cap="none" dirty="0">
              <a:solidFill>
                <a:schemeClr val="dk1"/>
              </a:solidFill>
              <a:latin typeface="Roboto"/>
              <a:ea typeface="Roboto"/>
              <a:cs typeface="Roboto"/>
              <a:sym typeface="Roboto"/>
            </a:endParaRPr>
          </a:p>
        </p:txBody>
      </p:sp>
      <p:sp>
        <p:nvSpPr>
          <p:cNvPr id="4" name="Google Shape;92;p14">
            <a:extLst>
              <a:ext uri="{FF2B5EF4-FFF2-40B4-BE49-F238E27FC236}">
                <a16:creationId xmlns:a16="http://schemas.microsoft.com/office/drawing/2014/main" id="{3FF15A4E-7931-C574-1417-1BCD584B6AE6}"/>
              </a:ext>
            </a:extLst>
          </p:cNvPr>
          <p:cNvSpPr txBox="1"/>
          <p:nvPr/>
        </p:nvSpPr>
        <p:spPr>
          <a:xfrm>
            <a:off x="7001643" y="2136357"/>
            <a:ext cx="4604755" cy="230828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s-CO" sz="1800" dirty="0">
                <a:solidFill>
                  <a:srgbClr val="595959"/>
                </a:solidFill>
                <a:latin typeface="Roboto"/>
                <a:ea typeface="Roboto"/>
                <a:cs typeface="Roboto"/>
                <a:sym typeface="Roboto"/>
              </a:rPr>
              <a:t>Alta complejidad.</a:t>
            </a:r>
          </a:p>
          <a:p>
            <a:pPr marL="285750" marR="0" lvl="0" indent="-285750" algn="just" rtl="0">
              <a:spcBef>
                <a:spcPts val="0"/>
              </a:spcBef>
              <a:spcAft>
                <a:spcPts val="0"/>
              </a:spcAft>
              <a:buFont typeface="Arial" panose="020B0604020202020204" pitchFamily="34" charset="0"/>
              <a:buChar char="•"/>
            </a:pPr>
            <a:endParaRPr lang="es-CO" sz="1800" dirty="0">
              <a:solidFill>
                <a:srgbClr val="595959"/>
              </a:solidFill>
              <a:latin typeface="Roboto"/>
              <a:ea typeface="Roboto"/>
              <a:cs typeface="Roboto"/>
              <a:sym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Control.</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Seguridad.</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Tráfico.</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p:txBody>
      </p:sp>
      <p:sp>
        <p:nvSpPr>
          <p:cNvPr id="5" name="Google Shape;91;p14">
            <a:extLst>
              <a:ext uri="{FF2B5EF4-FFF2-40B4-BE49-F238E27FC236}">
                <a16:creationId xmlns:a16="http://schemas.microsoft.com/office/drawing/2014/main" id="{48755B10-029E-FFF1-9C4E-15B88804283F}"/>
              </a:ext>
            </a:extLst>
          </p:cNvPr>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PEER TO PEER</a:t>
            </a:r>
            <a:endParaRPr dirty="0"/>
          </a:p>
        </p:txBody>
      </p:sp>
    </p:spTree>
    <p:extLst>
      <p:ext uri="{BB962C8B-B14F-4D97-AF65-F5344CB8AC3E}">
        <p14:creationId xmlns:p14="http://schemas.microsoft.com/office/powerpoint/2010/main" val="3403247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4"/>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BRIDGE</a:t>
            </a:r>
            <a:endParaRPr dirty="0"/>
          </a:p>
        </p:txBody>
      </p:sp>
      <p:sp>
        <p:nvSpPr>
          <p:cNvPr id="92" name="Google Shape;92;p14"/>
          <p:cNvSpPr txBox="1"/>
          <p:nvPr/>
        </p:nvSpPr>
        <p:spPr>
          <a:xfrm>
            <a:off x="6621207" y="2364924"/>
            <a:ext cx="4699463" cy="203128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dirty="0">
                <a:solidFill>
                  <a:srgbClr val="595959"/>
                </a:solidFill>
                <a:latin typeface="Roboto"/>
                <a:ea typeface="Roboto"/>
                <a:cs typeface="Roboto"/>
                <a:sym typeface="Roboto"/>
              </a:rPr>
              <a:t>El patrón Bridge es una forma de separar una abstracción de su implementación, permitiendo que ambas puedan variar independientemente. Esto significa que los componentes de una clase pueden ser modificados sin afectar a los clientes que la utilizan</a:t>
            </a:r>
            <a:endParaRPr dirty="0"/>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1841764" y="979989"/>
            <a:ext cx="8508472"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PATRÓN BRIDGE – PATRÓN ESTRUCTURAL</a:t>
            </a:r>
            <a:endParaRPr lang="es-CO" sz="3200" b="1" i="0" u="none" strike="noStrike" cap="none" dirty="0">
              <a:solidFill>
                <a:schemeClr val="dk1"/>
              </a:solidFill>
              <a:latin typeface="Roboto"/>
              <a:ea typeface="Roboto"/>
              <a:cs typeface="Roboto"/>
              <a:sym typeface="Roboto"/>
            </a:endParaRPr>
          </a:p>
        </p:txBody>
      </p:sp>
      <p:pic>
        <p:nvPicPr>
          <p:cNvPr id="8" name="Imagen 7">
            <a:extLst>
              <a:ext uri="{FF2B5EF4-FFF2-40B4-BE49-F238E27FC236}">
                <a16:creationId xmlns:a16="http://schemas.microsoft.com/office/drawing/2014/main" id="{6696C3FC-3ACE-2C60-69CF-9DA8631066B9}"/>
              </a:ext>
            </a:extLst>
          </p:cNvPr>
          <p:cNvPicPr>
            <a:picLocks noChangeAspect="1"/>
          </p:cNvPicPr>
          <p:nvPr/>
        </p:nvPicPr>
        <p:blipFill>
          <a:blip r:embed="rId3"/>
          <a:stretch>
            <a:fillRect/>
          </a:stretch>
        </p:blipFill>
        <p:spPr>
          <a:xfrm>
            <a:off x="999414" y="1548244"/>
            <a:ext cx="5096586" cy="4505954"/>
          </a:xfrm>
          <a:prstGeom prst="rect">
            <a:avLst/>
          </a:prstGeom>
        </p:spPr>
      </p:pic>
    </p:spTree>
    <p:extLst>
      <p:ext uri="{BB962C8B-B14F-4D97-AF65-F5344CB8AC3E}">
        <p14:creationId xmlns:p14="http://schemas.microsoft.com/office/powerpoint/2010/main" val="348900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4"/>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BRIDGE</a:t>
            </a:r>
            <a:endParaRPr dirty="0"/>
          </a:p>
        </p:txBody>
      </p:sp>
      <p:sp>
        <p:nvSpPr>
          <p:cNvPr id="92" name="Google Shape;92;p14"/>
          <p:cNvSpPr txBox="1"/>
          <p:nvPr/>
        </p:nvSpPr>
        <p:spPr>
          <a:xfrm>
            <a:off x="6621207" y="2690356"/>
            <a:ext cx="4699463"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dirty="0">
                <a:solidFill>
                  <a:srgbClr val="595959"/>
                </a:solidFill>
                <a:latin typeface="Roboto"/>
                <a:ea typeface="Roboto"/>
                <a:cs typeface="Roboto"/>
                <a:sym typeface="Roboto"/>
              </a:rPr>
              <a:t>La Abstracción es una capa de control de alto nivel para una entidad. Esta capa no tiene que hacer ningún trabajo real por su cuenta, sino que debe delegar el trabajo a la capa de implementación</a:t>
            </a:r>
            <a:endParaRPr dirty="0"/>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1841764" y="979989"/>
            <a:ext cx="8508472"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PATRÓN BRIDGE – PATRÓN ESTRUCTURAL</a:t>
            </a:r>
            <a:endParaRPr lang="es-CO" sz="3200" b="1" i="0" u="none" strike="noStrike" cap="none" dirty="0">
              <a:solidFill>
                <a:schemeClr val="dk1"/>
              </a:solidFill>
              <a:latin typeface="Roboto"/>
              <a:ea typeface="Roboto"/>
              <a:cs typeface="Roboto"/>
              <a:sym typeface="Roboto"/>
            </a:endParaRPr>
          </a:p>
        </p:txBody>
      </p:sp>
      <p:pic>
        <p:nvPicPr>
          <p:cNvPr id="6" name="Imagen 5">
            <a:extLst>
              <a:ext uri="{FF2B5EF4-FFF2-40B4-BE49-F238E27FC236}">
                <a16:creationId xmlns:a16="http://schemas.microsoft.com/office/drawing/2014/main" id="{F1160426-390A-95AC-4412-DD1C2C930919}"/>
              </a:ext>
            </a:extLst>
          </p:cNvPr>
          <p:cNvPicPr>
            <a:picLocks noChangeAspect="1"/>
          </p:cNvPicPr>
          <p:nvPr/>
        </p:nvPicPr>
        <p:blipFill>
          <a:blip r:embed="rId3"/>
          <a:stretch>
            <a:fillRect/>
          </a:stretch>
        </p:blipFill>
        <p:spPr>
          <a:xfrm>
            <a:off x="607815" y="1883460"/>
            <a:ext cx="5608804" cy="3237180"/>
          </a:xfrm>
          <a:prstGeom prst="rect">
            <a:avLst/>
          </a:prstGeom>
        </p:spPr>
      </p:pic>
    </p:spTree>
    <p:extLst>
      <p:ext uri="{BB962C8B-B14F-4D97-AF65-F5344CB8AC3E}">
        <p14:creationId xmlns:p14="http://schemas.microsoft.com/office/powerpoint/2010/main" val="11868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4"/>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BRIDGE</a:t>
            </a:r>
            <a:endParaRPr dirty="0"/>
          </a:p>
        </p:txBody>
      </p:sp>
      <p:sp>
        <p:nvSpPr>
          <p:cNvPr id="92" name="Google Shape;92;p14"/>
          <p:cNvSpPr txBox="1"/>
          <p:nvPr/>
        </p:nvSpPr>
        <p:spPr>
          <a:xfrm>
            <a:off x="1018805" y="2136358"/>
            <a:ext cx="5503915" cy="258528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s-CO" sz="1800" dirty="0">
                <a:solidFill>
                  <a:srgbClr val="595959"/>
                </a:solidFill>
                <a:latin typeface="Roboto"/>
                <a:ea typeface="Roboto"/>
                <a:cs typeface="Roboto"/>
                <a:sym typeface="Roboto"/>
              </a:rPr>
              <a:t>Sistemas de entretenimiento en el hogar.</a:t>
            </a:r>
          </a:p>
          <a:p>
            <a:pPr marL="285750" marR="0" lvl="0" indent="-285750" algn="just" rtl="0">
              <a:spcBef>
                <a:spcPts val="0"/>
              </a:spcBef>
              <a:spcAft>
                <a:spcPts val="0"/>
              </a:spcAft>
              <a:buFont typeface="Arial" panose="020B0604020202020204" pitchFamily="34" charset="0"/>
              <a:buChar char="•"/>
            </a:pPr>
            <a:endParaRPr lang="es-CO" sz="1800" dirty="0">
              <a:solidFill>
                <a:srgbClr val="595959"/>
              </a:solidFill>
              <a:latin typeface="Roboto"/>
              <a:ea typeface="Roboto"/>
              <a:cs typeface="Roboto"/>
              <a:sym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Aplicaciones de mensajería instantánea.</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Sistemas de gestión de archivos.</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Aplicaciones de compra en línea.</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Sistemas de gestión de inventario</a:t>
            </a: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3031622" y="1031226"/>
            <a:ext cx="6128756"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PATRÓN BRIDGE – USABILIDAD </a:t>
            </a:r>
            <a:endParaRPr lang="es-CO" sz="3200" b="1" i="0" u="none" strike="noStrike" cap="none" dirty="0">
              <a:solidFill>
                <a:schemeClr val="dk1"/>
              </a:solidFill>
              <a:latin typeface="Roboto"/>
              <a:ea typeface="Roboto"/>
              <a:cs typeface="Roboto"/>
              <a:sym typeface="Roboto"/>
            </a:endParaRPr>
          </a:p>
        </p:txBody>
      </p:sp>
      <p:pic>
        <p:nvPicPr>
          <p:cNvPr id="1026" name="Picture 2">
            <a:extLst>
              <a:ext uri="{FF2B5EF4-FFF2-40B4-BE49-F238E27FC236}">
                <a16:creationId xmlns:a16="http://schemas.microsoft.com/office/drawing/2014/main" id="{D424E581-F1CF-46F5-2348-ECD77A405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640" y="1599481"/>
            <a:ext cx="44196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0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4"/>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BRIDGE</a:t>
            </a:r>
            <a:endParaRPr dirty="0"/>
          </a:p>
        </p:txBody>
      </p:sp>
      <p:sp>
        <p:nvSpPr>
          <p:cNvPr id="92" name="Google Shape;92;p14"/>
          <p:cNvSpPr txBox="1"/>
          <p:nvPr/>
        </p:nvSpPr>
        <p:spPr>
          <a:xfrm>
            <a:off x="1018805" y="2136358"/>
            <a:ext cx="4604755" cy="258528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s-CO" sz="1800" dirty="0">
                <a:solidFill>
                  <a:srgbClr val="595959"/>
                </a:solidFill>
                <a:latin typeface="Roboto"/>
                <a:ea typeface="Roboto"/>
                <a:cs typeface="Roboto"/>
                <a:sym typeface="Roboto"/>
              </a:rPr>
              <a:t>Desacoplamiento de abstracción e implementación.</a:t>
            </a:r>
          </a:p>
          <a:p>
            <a:pPr marL="285750" marR="0" lvl="0" indent="-285750" algn="just" rtl="0">
              <a:spcBef>
                <a:spcPts val="0"/>
              </a:spcBef>
              <a:spcAft>
                <a:spcPts val="0"/>
              </a:spcAft>
              <a:buFont typeface="Arial" panose="020B0604020202020204" pitchFamily="34" charset="0"/>
              <a:buChar char="•"/>
            </a:pPr>
            <a:endParaRPr lang="es-CO" sz="1800" dirty="0">
              <a:solidFill>
                <a:srgbClr val="595959"/>
              </a:solidFill>
              <a:latin typeface="Roboto"/>
              <a:ea typeface="Roboto"/>
              <a:cs typeface="Roboto"/>
              <a:sym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Flexibilidad y extensibilidad.</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Reutilización de código.</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Facilita la evolución del sistema.</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2162942" y="1137958"/>
            <a:ext cx="2089018"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Ventajas</a:t>
            </a:r>
          </a:p>
          <a:p>
            <a:pPr marL="0" marR="0" lvl="0" indent="0" algn="l" rtl="0">
              <a:spcBef>
                <a:spcPts val="0"/>
              </a:spcBef>
              <a:spcAft>
                <a:spcPts val="0"/>
              </a:spcAft>
              <a:buNone/>
            </a:pPr>
            <a:endParaRPr lang="es-CO" sz="3200" b="1" i="0" u="none" strike="noStrike" cap="none" dirty="0">
              <a:solidFill>
                <a:schemeClr val="dk1"/>
              </a:solidFill>
              <a:latin typeface="Roboto"/>
              <a:ea typeface="Roboto"/>
              <a:cs typeface="Roboto"/>
              <a:sym typeface="Roboto"/>
            </a:endParaRPr>
          </a:p>
        </p:txBody>
      </p:sp>
      <p:sp>
        <p:nvSpPr>
          <p:cNvPr id="3" name="Google Shape;85;p13">
            <a:extLst>
              <a:ext uri="{FF2B5EF4-FFF2-40B4-BE49-F238E27FC236}">
                <a16:creationId xmlns:a16="http://schemas.microsoft.com/office/drawing/2014/main" id="{43BFF851-B2A0-980F-1100-2A1387F5D3F4}"/>
              </a:ext>
            </a:extLst>
          </p:cNvPr>
          <p:cNvSpPr txBox="1"/>
          <p:nvPr/>
        </p:nvSpPr>
        <p:spPr>
          <a:xfrm>
            <a:off x="7940042" y="1106811"/>
            <a:ext cx="2727958"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dirty="0">
                <a:solidFill>
                  <a:srgbClr val="595959"/>
                </a:solidFill>
                <a:latin typeface="Roboto"/>
                <a:ea typeface="Roboto"/>
                <a:cs typeface="Roboto"/>
                <a:sym typeface="Roboto"/>
              </a:rPr>
              <a:t>D</a:t>
            </a:r>
            <a:r>
              <a:rPr lang="es-CO" sz="3200" b="1" i="0" u="none" strike="noStrike" cap="none" dirty="0">
                <a:solidFill>
                  <a:srgbClr val="595959"/>
                </a:solidFill>
                <a:latin typeface="Roboto"/>
                <a:ea typeface="Roboto"/>
                <a:cs typeface="Roboto"/>
                <a:sym typeface="Roboto"/>
              </a:rPr>
              <a:t>esventajas</a:t>
            </a:r>
          </a:p>
          <a:p>
            <a:pPr marL="0" marR="0" lvl="0" indent="0" algn="l" rtl="0">
              <a:spcBef>
                <a:spcPts val="0"/>
              </a:spcBef>
              <a:spcAft>
                <a:spcPts val="0"/>
              </a:spcAft>
              <a:buNone/>
            </a:pPr>
            <a:endParaRPr lang="es-CO" sz="3200" b="1" i="0" u="none" strike="noStrike" cap="none" dirty="0">
              <a:solidFill>
                <a:schemeClr val="dk1"/>
              </a:solidFill>
              <a:latin typeface="Roboto"/>
              <a:ea typeface="Roboto"/>
              <a:cs typeface="Roboto"/>
              <a:sym typeface="Roboto"/>
            </a:endParaRPr>
          </a:p>
        </p:txBody>
      </p:sp>
      <p:sp>
        <p:nvSpPr>
          <p:cNvPr id="4" name="Google Shape;92;p14">
            <a:extLst>
              <a:ext uri="{FF2B5EF4-FFF2-40B4-BE49-F238E27FC236}">
                <a16:creationId xmlns:a16="http://schemas.microsoft.com/office/drawing/2014/main" id="{3FF15A4E-7931-C574-1417-1BCD584B6AE6}"/>
              </a:ext>
            </a:extLst>
          </p:cNvPr>
          <p:cNvSpPr txBox="1"/>
          <p:nvPr/>
        </p:nvSpPr>
        <p:spPr>
          <a:xfrm>
            <a:off x="7001643" y="2136357"/>
            <a:ext cx="4604755" cy="230828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s-CO" sz="1800" dirty="0">
                <a:solidFill>
                  <a:srgbClr val="595959"/>
                </a:solidFill>
                <a:latin typeface="Roboto"/>
                <a:ea typeface="Roboto"/>
                <a:cs typeface="Roboto"/>
                <a:sym typeface="Roboto"/>
              </a:rPr>
              <a:t>Posible sobrecarga de rendimiento.</a:t>
            </a:r>
          </a:p>
          <a:p>
            <a:pPr marL="285750" marR="0" lvl="0" indent="-285750" algn="just" rtl="0">
              <a:spcBef>
                <a:spcPts val="0"/>
              </a:spcBef>
              <a:spcAft>
                <a:spcPts val="0"/>
              </a:spcAft>
              <a:buFont typeface="Arial" panose="020B0604020202020204" pitchFamily="34" charset="0"/>
              <a:buChar char="•"/>
            </a:pPr>
            <a:endParaRPr lang="es-CO" sz="1800" dirty="0">
              <a:solidFill>
                <a:srgbClr val="595959"/>
              </a:solidFill>
              <a:latin typeface="Roboto"/>
              <a:ea typeface="Roboto"/>
              <a:cs typeface="Roboto"/>
              <a:sym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Costo de mantenimiento.</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Más clases y estructuras.</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a:p>
            <a:pPr marL="285750" indent="-285750" algn="just">
              <a:buFont typeface="Arial" panose="020B0604020202020204" pitchFamily="34" charset="0"/>
              <a:buChar char="•"/>
            </a:pPr>
            <a:r>
              <a:rPr lang="es-CO" sz="1800" dirty="0">
                <a:solidFill>
                  <a:srgbClr val="595959"/>
                </a:solidFill>
                <a:latin typeface="Roboto"/>
                <a:ea typeface="Roboto"/>
                <a:cs typeface="Roboto"/>
              </a:rPr>
              <a:t>Complejidad adicional.</a:t>
            </a:r>
          </a:p>
          <a:p>
            <a:pPr marL="285750" indent="-285750" algn="just">
              <a:buFont typeface="Arial" panose="020B0604020202020204" pitchFamily="34" charset="0"/>
              <a:buChar char="•"/>
            </a:pPr>
            <a:endParaRPr lang="es-CO" sz="1800" dirty="0">
              <a:solidFill>
                <a:srgbClr val="595959"/>
              </a:solidFill>
              <a:latin typeface="Roboto"/>
              <a:ea typeface="Roboto"/>
              <a:cs typeface="Roboto"/>
            </a:endParaRPr>
          </a:p>
        </p:txBody>
      </p:sp>
    </p:spTree>
    <p:extLst>
      <p:ext uri="{BB962C8B-B14F-4D97-AF65-F5344CB8AC3E}">
        <p14:creationId xmlns:p14="http://schemas.microsoft.com/office/powerpoint/2010/main" val="4215717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4"/>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MEDIATOR</a:t>
            </a:r>
            <a:endParaRPr dirty="0"/>
          </a:p>
        </p:txBody>
      </p:sp>
      <p:sp>
        <p:nvSpPr>
          <p:cNvPr id="92" name="Google Shape;92;p14"/>
          <p:cNvSpPr txBox="1"/>
          <p:nvPr/>
        </p:nvSpPr>
        <p:spPr>
          <a:xfrm>
            <a:off x="5318761" y="1441565"/>
            <a:ext cx="5737860"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dirty="0">
                <a:solidFill>
                  <a:srgbClr val="595959"/>
                </a:solidFill>
                <a:latin typeface="Roboto"/>
                <a:ea typeface="Roboto"/>
                <a:cs typeface="Roboto"/>
                <a:sym typeface="Roboto"/>
              </a:rPr>
              <a:t>Un Mediator es un patrón de diseño que define un objeto que hace de procesador central, coordinando las relaciones entre sus asociados o participantes. Permite la interacción de varios objetos, sin generar acoples fuertes en esas relaciones. Todos los objetos se comunican con un mediador y es éste quién realiza la comunicación con el resto.</a:t>
            </a: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1135380" y="873309"/>
            <a:ext cx="9921240"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PATRÓN MEDIATOR – PATRÓN COMPORTAMIENTO </a:t>
            </a:r>
            <a:endParaRPr lang="es-CO" sz="3200" b="1" i="0" u="none" strike="noStrike" cap="none" dirty="0">
              <a:solidFill>
                <a:schemeClr val="dk1"/>
              </a:solidFill>
              <a:latin typeface="Roboto"/>
              <a:ea typeface="Roboto"/>
              <a:cs typeface="Roboto"/>
              <a:sym typeface="Roboto"/>
            </a:endParaRPr>
          </a:p>
        </p:txBody>
      </p:sp>
      <p:pic>
        <p:nvPicPr>
          <p:cNvPr id="3" name="Google Shape;93;p14">
            <a:extLst>
              <a:ext uri="{FF2B5EF4-FFF2-40B4-BE49-F238E27FC236}">
                <a16:creationId xmlns:a16="http://schemas.microsoft.com/office/drawing/2014/main" id="{5DC966F5-4ADC-9BBD-3CE7-CE519C2167F8}"/>
              </a:ext>
            </a:extLst>
          </p:cNvPr>
          <p:cNvPicPr preferRelativeResize="0"/>
          <p:nvPr/>
        </p:nvPicPr>
        <p:blipFill>
          <a:blip r:embed="rId3">
            <a:alphaModFix/>
          </a:blip>
          <a:stretch>
            <a:fillRect/>
          </a:stretch>
        </p:blipFill>
        <p:spPr>
          <a:xfrm>
            <a:off x="662941" y="1737563"/>
            <a:ext cx="4290060" cy="3672637"/>
          </a:xfrm>
          <a:prstGeom prst="rect">
            <a:avLst/>
          </a:prstGeom>
          <a:solidFill>
            <a:srgbClr val="A8D08C"/>
          </a:solidFill>
          <a:ln>
            <a:noFill/>
          </a:ln>
        </p:spPr>
      </p:pic>
      <p:sp>
        <p:nvSpPr>
          <p:cNvPr id="4" name="Google Shape;92;p14">
            <a:extLst>
              <a:ext uri="{FF2B5EF4-FFF2-40B4-BE49-F238E27FC236}">
                <a16:creationId xmlns:a16="http://schemas.microsoft.com/office/drawing/2014/main" id="{8ED8ACBB-FC1B-0CF0-4200-7205932775CF}"/>
              </a:ext>
            </a:extLst>
          </p:cNvPr>
          <p:cNvSpPr txBox="1"/>
          <p:nvPr/>
        </p:nvSpPr>
        <p:spPr>
          <a:xfrm>
            <a:off x="5318760" y="3153187"/>
            <a:ext cx="6001910" cy="28315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3200" b="1" dirty="0">
                <a:solidFill>
                  <a:srgbClr val="595959"/>
                </a:solidFill>
                <a:latin typeface="Roboto"/>
                <a:ea typeface="Roboto"/>
                <a:cs typeface="Roboto"/>
                <a:sym typeface="Roboto"/>
              </a:rPr>
              <a:t>Cuando Usarlo</a:t>
            </a:r>
          </a:p>
          <a:p>
            <a:pPr marL="0" marR="0" lvl="0" indent="0" algn="just" rtl="0">
              <a:spcBef>
                <a:spcPts val="0"/>
              </a:spcBef>
              <a:spcAft>
                <a:spcPts val="0"/>
              </a:spcAft>
              <a:buNone/>
            </a:pPr>
            <a:endParaRPr lang="es-CO" sz="1800" dirty="0">
              <a:solidFill>
                <a:srgbClr val="595959"/>
              </a:solidFill>
              <a:latin typeface="Roboto"/>
              <a:ea typeface="Roboto"/>
              <a:cs typeface="Roboto"/>
              <a:sym typeface="Roboto"/>
            </a:endParaRPr>
          </a:p>
          <a:p>
            <a:pPr marL="0" marR="0" lvl="0" indent="0" algn="just" rtl="0">
              <a:spcBef>
                <a:spcPts val="0"/>
              </a:spcBef>
              <a:spcAft>
                <a:spcPts val="0"/>
              </a:spcAft>
              <a:buNone/>
            </a:pPr>
            <a:r>
              <a:rPr lang="es-CO" sz="1600" dirty="0">
                <a:solidFill>
                  <a:srgbClr val="595959"/>
                </a:solidFill>
                <a:latin typeface="Roboto"/>
                <a:ea typeface="Roboto"/>
                <a:cs typeface="Roboto"/>
                <a:sym typeface="Roboto"/>
              </a:rPr>
              <a:t>Un conjunto grande de objetos se comunica de una forma bien definida, pero compleja.</a:t>
            </a:r>
          </a:p>
          <a:p>
            <a:pPr marL="0" marR="0" lvl="0" indent="0" algn="just" rtl="0">
              <a:spcBef>
                <a:spcPts val="0"/>
              </a:spcBef>
              <a:spcAft>
                <a:spcPts val="0"/>
              </a:spcAft>
              <a:buNone/>
            </a:pPr>
            <a:endParaRPr lang="es-CO" sz="1600" dirty="0">
              <a:solidFill>
                <a:srgbClr val="595959"/>
              </a:solidFill>
              <a:latin typeface="Roboto"/>
              <a:ea typeface="Roboto"/>
              <a:cs typeface="Roboto"/>
              <a:sym typeface="Roboto"/>
            </a:endParaRPr>
          </a:p>
          <a:p>
            <a:pPr marL="0" marR="0" lvl="0" indent="0" algn="just" rtl="0">
              <a:spcBef>
                <a:spcPts val="0"/>
              </a:spcBef>
              <a:spcAft>
                <a:spcPts val="0"/>
              </a:spcAft>
              <a:buNone/>
            </a:pPr>
            <a:r>
              <a:rPr lang="es-CO" sz="1600" dirty="0">
                <a:solidFill>
                  <a:srgbClr val="595959"/>
                </a:solidFill>
                <a:latin typeface="Roboto"/>
                <a:ea typeface="Roboto"/>
                <a:cs typeface="Roboto"/>
                <a:sym typeface="Roboto"/>
              </a:rPr>
              <a:t>- Reutilizar un objeto se hace difícil por que se relaciona con muchos objetos.</a:t>
            </a:r>
          </a:p>
          <a:p>
            <a:pPr marL="0" marR="0" lvl="0" indent="0" algn="just" rtl="0">
              <a:spcBef>
                <a:spcPts val="0"/>
              </a:spcBef>
              <a:spcAft>
                <a:spcPts val="0"/>
              </a:spcAft>
              <a:buNone/>
            </a:pPr>
            <a:endParaRPr lang="es-CO" sz="1600" dirty="0">
              <a:solidFill>
                <a:srgbClr val="595959"/>
              </a:solidFill>
              <a:latin typeface="Roboto"/>
              <a:ea typeface="Roboto"/>
              <a:cs typeface="Roboto"/>
              <a:sym typeface="Roboto"/>
            </a:endParaRPr>
          </a:p>
          <a:p>
            <a:pPr marL="0" marR="0" lvl="0" indent="0" algn="just" rtl="0">
              <a:spcBef>
                <a:spcPts val="0"/>
              </a:spcBef>
              <a:spcAft>
                <a:spcPts val="0"/>
              </a:spcAft>
              <a:buNone/>
            </a:pPr>
            <a:r>
              <a:rPr lang="es-CO" sz="1600" dirty="0">
                <a:solidFill>
                  <a:srgbClr val="595959"/>
                </a:solidFill>
                <a:latin typeface="Roboto"/>
                <a:ea typeface="Roboto"/>
                <a:cs typeface="Roboto"/>
                <a:sym typeface="Roboto"/>
              </a:rPr>
              <a:t>- Las clases son difíciles de reutilizar porque su función básica está entrelazada con relaciones de dependencia.</a:t>
            </a:r>
          </a:p>
        </p:txBody>
      </p:sp>
    </p:spTree>
    <p:extLst>
      <p:ext uri="{BB962C8B-B14F-4D97-AF65-F5344CB8AC3E}">
        <p14:creationId xmlns:p14="http://schemas.microsoft.com/office/powerpoint/2010/main" val="43603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4"/>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MEDIATOR</a:t>
            </a:r>
            <a:endParaRPr dirty="0"/>
          </a:p>
        </p:txBody>
      </p:sp>
      <p:sp>
        <p:nvSpPr>
          <p:cNvPr id="92" name="Google Shape;92;p14"/>
          <p:cNvSpPr txBox="1"/>
          <p:nvPr/>
        </p:nvSpPr>
        <p:spPr>
          <a:xfrm>
            <a:off x="1018805" y="1892518"/>
            <a:ext cx="4604755" cy="120028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s-CO" sz="1800" dirty="0">
                <a:solidFill>
                  <a:srgbClr val="595959"/>
                </a:solidFill>
                <a:latin typeface="Roboto"/>
                <a:ea typeface="Roboto"/>
                <a:cs typeface="Roboto"/>
                <a:sym typeface="Roboto"/>
              </a:rPr>
              <a:t>Simplifica la comunicación entre objetos.</a:t>
            </a:r>
          </a:p>
          <a:p>
            <a:pPr marL="285750" marR="0" lvl="0" indent="-285750" algn="just" rtl="0">
              <a:spcBef>
                <a:spcPts val="0"/>
              </a:spcBef>
              <a:spcAft>
                <a:spcPts val="0"/>
              </a:spcAft>
              <a:buFont typeface="Arial" panose="020B0604020202020204" pitchFamily="34" charset="0"/>
              <a:buChar char="•"/>
            </a:pPr>
            <a:r>
              <a:rPr lang="es-CO" sz="1800" dirty="0">
                <a:solidFill>
                  <a:srgbClr val="595959"/>
                </a:solidFill>
                <a:latin typeface="Roboto"/>
                <a:ea typeface="Roboto"/>
                <a:cs typeface="Roboto"/>
                <a:sym typeface="Roboto"/>
              </a:rPr>
              <a:t>Clarifica cómo los objetos se relacionan en un sistema.</a:t>
            </a: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2162941" y="822683"/>
            <a:ext cx="2089018"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Ventajas</a:t>
            </a:r>
          </a:p>
          <a:p>
            <a:pPr marL="0" marR="0" lvl="0" indent="0" algn="l" rtl="0">
              <a:spcBef>
                <a:spcPts val="0"/>
              </a:spcBef>
              <a:spcAft>
                <a:spcPts val="0"/>
              </a:spcAft>
              <a:buNone/>
            </a:pPr>
            <a:endParaRPr lang="es-CO" sz="3200" b="1" i="0" u="none" strike="noStrike" cap="none" dirty="0">
              <a:solidFill>
                <a:schemeClr val="dk1"/>
              </a:solidFill>
              <a:latin typeface="Roboto"/>
              <a:ea typeface="Roboto"/>
              <a:cs typeface="Roboto"/>
              <a:sym typeface="Roboto"/>
            </a:endParaRPr>
          </a:p>
        </p:txBody>
      </p:sp>
      <p:sp>
        <p:nvSpPr>
          <p:cNvPr id="3" name="Google Shape;85;p13">
            <a:extLst>
              <a:ext uri="{FF2B5EF4-FFF2-40B4-BE49-F238E27FC236}">
                <a16:creationId xmlns:a16="http://schemas.microsoft.com/office/drawing/2014/main" id="{43BFF851-B2A0-980F-1100-2A1387F5D3F4}"/>
              </a:ext>
            </a:extLst>
          </p:cNvPr>
          <p:cNvSpPr txBox="1"/>
          <p:nvPr/>
        </p:nvSpPr>
        <p:spPr>
          <a:xfrm>
            <a:off x="1843471" y="3587257"/>
            <a:ext cx="2727958"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dirty="0">
                <a:solidFill>
                  <a:srgbClr val="595959"/>
                </a:solidFill>
                <a:latin typeface="Roboto"/>
                <a:ea typeface="Roboto"/>
                <a:cs typeface="Roboto"/>
                <a:sym typeface="Roboto"/>
              </a:rPr>
              <a:t>D</a:t>
            </a:r>
            <a:r>
              <a:rPr lang="es-CO" sz="3200" b="1" i="0" u="none" strike="noStrike" cap="none" dirty="0">
                <a:solidFill>
                  <a:srgbClr val="595959"/>
                </a:solidFill>
                <a:latin typeface="Roboto"/>
                <a:ea typeface="Roboto"/>
                <a:cs typeface="Roboto"/>
                <a:sym typeface="Roboto"/>
              </a:rPr>
              <a:t>esventajas</a:t>
            </a:r>
          </a:p>
          <a:p>
            <a:pPr marL="0" marR="0" lvl="0" indent="0" algn="l" rtl="0">
              <a:spcBef>
                <a:spcPts val="0"/>
              </a:spcBef>
              <a:spcAft>
                <a:spcPts val="0"/>
              </a:spcAft>
              <a:buNone/>
            </a:pPr>
            <a:endParaRPr lang="es-CO" sz="3200" b="1" i="0" u="none" strike="noStrike" cap="none" dirty="0">
              <a:solidFill>
                <a:schemeClr val="dk1"/>
              </a:solidFill>
              <a:latin typeface="Roboto"/>
              <a:ea typeface="Roboto"/>
              <a:cs typeface="Roboto"/>
              <a:sym typeface="Roboto"/>
            </a:endParaRPr>
          </a:p>
        </p:txBody>
      </p:sp>
      <p:sp>
        <p:nvSpPr>
          <p:cNvPr id="4" name="Google Shape;92;p14">
            <a:extLst>
              <a:ext uri="{FF2B5EF4-FFF2-40B4-BE49-F238E27FC236}">
                <a16:creationId xmlns:a16="http://schemas.microsoft.com/office/drawing/2014/main" id="{3FF15A4E-7931-C574-1417-1BCD584B6AE6}"/>
              </a:ext>
            </a:extLst>
          </p:cNvPr>
          <p:cNvSpPr txBox="1"/>
          <p:nvPr/>
        </p:nvSpPr>
        <p:spPr>
          <a:xfrm>
            <a:off x="1018805" y="4281455"/>
            <a:ext cx="4604755" cy="175428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s-CO" sz="1800" dirty="0">
                <a:solidFill>
                  <a:srgbClr val="595959"/>
                </a:solidFill>
                <a:latin typeface="Roboto"/>
                <a:ea typeface="Roboto"/>
                <a:cs typeface="Roboto"/>
                <a:sym typeface="Roboto"/>
              </a:rPr>
              <a:t>La principal desventaja que se puede tener es que al centralizar la comunicación, el objeto que implementa la interfaz del mediator puede tener una implementación compleja o difícil de entender</a:t>
            </a:r>
          </a:p>
        </p:txBody>
      </p:sp>
      <p:pic>
        <p:nvPicPr>
          <p:cNvPr id="5" name="Google Shape;110;p15">
            <a:extLst>
              <a:ext uri="{FF2B5EF4-FFF2-40B4-BE49-F238E27FC236}">
                <a16:creationId xmlns:a16="http://schemas.microsoft.com/office/drawing/2014/main" id="{C9219C27-5304-3CA1-FB52-3BF27642135D}"/>
              </a:ext>
            </a:extLst>
          </p:cNvPr>
          <p:cNvPicPr preferRelativeResize="0"/>
          <p:nvPr/>
        </p:nvPicPr>
        <p:blipFill>
          <a:blip r:embed="rId3">
            <a:alphaModFix/>
          </a:blip>
          <a:stretch>
            <a:fillRect/>
          </a:stretch>
        </p:blipFill>
        <p:spPr>
          <a:xfrm>
            <a:off x="6454343" y="1702505"/>
            <a:ext cx="4315825" cy="3334600"/>
          </a:xfrm>
          <a:prstGeom prst="rect">
            <a:avLst/>
          </a:prstGeom>
          <a:solidFill>
            <a:srgbClr val="A8D08C"/>
          </a:solidFill>
          <a:ln>
            <a:noFill/>
          </a:ln>
        </p:spPr>
      </p:pic>
    </p:spTree>
    <p:extLst>
      <p:ext uri="{BB962C8B-B14F-4D97-AF65-F5344CB8AC3E}">
        <p14:creationId xmlns:p14="http://schemas.microsoft.com/office/powerpoint/2010/main" val="322573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4"/>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MEDIATOR</a:t>
            </a:r>
            <a:endParaRPr dirty="0"/>
          </a:p>
        </p:txBody>
      </p:sp>
      <p:sp>
        <p:nvSpPr>
          <p:cNvPr id="92" name="Google Shape;92;p14"/>
          <p:cNvSpPr txBox="1"/>
          <p:nvPr/>
        </p:nvSpPr>
        <p:spPr>
          <a:xfrm>
            <a:off x="633397" y="1702505"/>
            <a:ext cx="5029200" cy="3785611"/>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CO" sz="1600">
                <a:solidFill>
                  <a:srgbClr val="595959"/>
                </a:solidFill>
                <a:latin typeface="Roboto"/>
                <a:ea typeface="Roboto"/>
                <a:cs typeface="Roboto"/>
              </a:rPr>
              <a:t>Es recomendable atender a los siguientes detalles para la implementación del patrón:</a:t>
            </a:r>
          </a:p>
          <a:p>
            <a:pPr marR="0" lvl="0" algn="just" rtl="0">
              <a:spcBef>
                <a:spcPts val="0"/>
              </a:spcBef>
              <a:spcAft>
                <a:spcPts val="0"/>
              </a:spcAft>
            </a:pPr>
            <a:endParaRPr lang="es-CO" sz="1600">
              <a:solidFill>
                <a:srgbClr val="595959"/>
              </a:solidFill>
              <a:latin typeface="Roboto"/>
              <a:ea typeface="Roboto"/>
              <a:cs typeface="Roboto"/>
            </a:endParaRPr>
          </a:p>
          <a:p>
            <a:pPr marR="0" lvl="0" algn="just" rtl="0">
              <a:spcBef>
                <a:spcPts val="0"/>
              </a:spcBef>
              <a:spcAft>
                <a:spcPts val="0"/>
              </a:spcAft>
            </a:pPr>
            <a:r>
              <a:rPr lang="es-CO" sz="1600">
                <a:solidFill>
                  <a:srgbClr val="595959"/>
                </a:solidFill>
                <a:latin typeface="Roboto"/>
                <a:ea typeface="Roboto"/>
                <a:cs typeface="Roboto"/>
              </a:rPr>
              <a:t>Omitir la clase abstracta Mediador: No es necesario crear una clase abstracta cuando los objetos solo trabajan con un Mediador. El acoplamiento abstracto de dicha clase permite que los objetos trabajen con diferentes subclases Mediador y viceversa.</a:t>
            </a:r>
          </a:p>
          <a:p>
            <a:pPr marR="0" lvl="0" algn="just" rtl="0">
              <a:spcBef>
                <a:spcPts val="0"/>
              </a:spcBef>
              <a:spcAft>
                <a:spcPts val="0"/>
              </a:spcAft>
            </a:pPr>
            <a:endParaRPr lang="es-CO" sz="1600">
              <a:solidFill>
                <a:srgbClr val="595959"/>
              </a:solidFill>
              <a:latin typeface="Roboto"/>
              <a:ea typeface="Roboto"/>
              <a:cs typeface="Roboto"/>
            </a:endParaRPr>
          </a:p>
          <a:p>
            <a:pPr marR="0" lvl="0" algn="just" rtl="0">
              <a:spcBef>
                <a:spcPts val="0"/>
              </a:spcBef>
              <a:spcAft>
                <a:spcPts val="0"/>
              </a:spcAft>
            </a:pPr>
            <a:r>
              <a:rPr lang="es-CO" sz="1600">
                <a:solidFill>
                  <a:srgbClr val="595959"/>
                </a:solidFill>
                <a:latin typeface="Roboto"/>
                <a:ea typeface="Roboto"/>
                <a:cs typeface="Roboto"/>
              </a:rPr>
              <a:t>Comunicación, Objeto y Mediador. Los objetos se comunican con su Mediador cuando se produce un evento. Cada vez que existe un cambio de estado lo notifican al Mediador. El Mediador responde propagando los efectos de dichos eventos a los objetos afectados</a:t>
            </a:r>
            <a:endParaRPr lang="es-CO" sz="1600" dirty="0">
              <a:solidFill>
                <a:srgbClr val="595959"/>
              </a:solidFill>
              <a:latin typeface="Roboto"/>
              <a:ea typeface="Roboto"/>
              <a:cs typeface="Roboto"/>
            </a:endParaRP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1562467" y="1085756"/>
            <a:ext cx="3171059"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Implementación</a:t>
            </a:r>
          </a:p>
          <a:p>
            <a:pPr marL="0" marR="0" lvl="0" indent="0" algn="l" rtl="0">
              <a:spcBef>
                <a:spcPts val="0"/>
              </a:spcBef>
              <a:spcAft>
                <a:spcPts val="0"/>
              </a:spcAft>
              <a:buNone/>
            </a:pPr>
            <a:endParaRPr lang="es-CO" sz="3200" b="1" i="0" u="none" strike="noStrike" cap="none" dirty="0">
              <a:solidFill>
                <a:srgbClr val="595959"/>
              </a:solidFill>
              <a:latin typeface="Roboto"/>
              <a:ea typeface="Roboto"/>
              <a:cs typeface="Roboto"/>
              <a:sym typeface="Roboto"/>
            </a:endParaRPr>
          </a:p>
          <a:p>
            <a:pPr marL="0" marR="0" lvl="0" indent="0" algn="l" rtl="0">
              <a:spcBef>
                <a:spcPts val="0"/>
              </a:spcBef>
              <a:spcAft>
                <a:spcPts val="0"/>
              </a:spcAft>
              <a:buNone/>
            </a:pPr>
            <a:endParaRPr lang="es-CO" sz="3200" b="1" i="0" u="none" strike="noStrike" cap="none" dirty="0">
              <a:solidFill>
                <a:schemeClr val="dk1"/>
              </a:solidFill>
              <a:latin typeface="Roboto"/>
              <a:ea typeface="Roboto"/>
              <a:cs typeface="Roboto"/>
              <a:sym typeface="Roboto"/>
            </a:endParaRPr>
          </a:p>
        </p:txBody>
      </p:sp>
      <p:pic>
        <p:nvPicPr>
          <p:cNvPr id="6" name="Google Shape;120;p16">
            <a:extLst>
              <a:ext uri="{FF2B5EF4-FFF2-40B4-BE49-F238E27FC236}">
                <a16:creationId xmlns:a16="http://schemas.microsoft.com/office/drawing/2014/main" id="{88F1EE42-D793-2627-676D-020801D6FC7C}"/>
              </a:ext>
            </a:extLst>
          </p:cNvPr>
          <p:cNvPicPr preferRelativeResize="0"/>
          <p:nvPr/>
        </p:nvPicPr>
        <p:blipFill>
          <a:blip r:embed="rId3">
            <a:alphaModFix/>
          </a:blip>
          <a:stretch>
            <a:fillRect/>
          </a:stretch>
        </p:blipFill>
        <p:spPr>
          <a:xfrm>
            <a:off x="6677613" y="1534188"/>
            <a:ext cx="4343276" cy="3360025"/>
          </a:xfrm>
          <a:prstGeom prst="rect">
            <a:avLst/>
          </a:prstGeom>
          <a:solidFill>
            <a:srgbClr val="A8D08C"/>
          </a:solidFill>
          <a:ln>
            <a:noFill/>
          </a:ln>
        </p:spPr>
      </p:pic>
    </p:spTree>
    <p:extLst>
      <p:ext uri="{BB962C8B-B14F-4D97-AF65-F5344CB8AC3E}">
        <p14:creationId xmlns:p14="http://schemas.microsoft.com/office/powerpoint/2010/main" val="2901748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4"/>
          <p:cNvSpPr txBox="1"/>
          <p:nvPr/>
        </p:nvSpPr>
        <p:spPr>
          <a:xfrm>
            <a:off x="5425441" y="2569325"/>
            <a:ext cx="5737860" cy="203128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dirty="0">
                <a:solidFill>
                  <a:srgbClr val="595959"/>
                </a:solidFill>
                <a:latin typeface="Roboto"/>
                <a:ea typeface="Roboto"/>
                <a:cs typeface="Roboto"/>
                <a:sym typeface="Roboto"/>
              </a:rPr>
              <a:t>Es un enfoque arquitectónico en el que los sistemas o dispositivos están conectados entre sí directamente, sin la necesidad de un servidor centralizado. En una red peer-</a:t>
            </a:r>
            <a:r>
              <a:rPr lang="es-CO" sz="1800" dirty="0" err="1">
                <a:solidFill>
                  <a:srgbClr val="595959"/>
                </a:solidFill>
                <a:latin typeface="Roboto"/>
                <a:ea typeface="Roboto"/>
                <a:cs typeface="Roboto"/>
                <a:sym typeface="Roboto"/>
              </a:rPr>
              <a:t>to</a:t>
            </a:r>
            <a:r>
              <a:rPr lang="es-CO" sz="1800" dirty="0">
                <a:solidFill>
                  <a:srgbClr val="595959"/>
                </a:solidFill>
                <a:latin typeface="Roboto"/>
                <a:ea typeface="Roboto"/>
                <a:cs typeface="Roboto"/>
                <a:sym typeface="Roboto"/>
              </a:rPr>
              <a:t>-peer, cada nodo tiene la capacidad de actuar tanto como cliente como servidor, lo que significa que puede solicitar recursos y proporcionar recursos a otros nodos en la red.</a:t>
            </a:r>
          </a:p>
        </p:txBody>
      </p:sp>
      <p:sp>
        <p:nvSpPr>
          <p:cNvPr id="2" name="Google Shape;85;p13">
            <a:extLst>
              <a:ext uri="{FF2B5EF4-FFF2-40B4-BE49-F238E27FC236}">
                <a16:creationId xmlns:a16="http://schemas.microsoft.com/office/drawing/2014/main" id="{A7FDB80F-4992-31EA-7B85-1D78B67CFC0E}"/>
              </a:ext>
            </a:extLst>
          </p:cNvPr>
          <p:cNvSpPr txBox="1"/>
          <p:nvPr/>
        </p:nvSpPr>
        <p:spPr>
          <a:xfrm>
            <a:off x="902970" y="946925"/>
            <a:ext cx="10386060" cy="5682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3200" b="1" i="0" u="none" strike="noStrike" cap="none" dirty="0">
                <a:solidFill>
                  <a:srgbClr val="595959"/>
                </a:solidFill>
                <a:latin typeface="Roboto"/>
                <a:ea typeface="Roboto"/>
                <a:cs typeface="Roboto"/>
                <a:sym typeface="Roboto"/>
              </a:rPr>
              <a:t>PATRÓN PEER TO PERR– PATRÓN ARQUITECTÓNICO </a:t>
            </a:r>
            <a:endParaRPr lang="es-CO" sz="3200" b="1" i="0" u="none" strike="noStrike" cap="none" dirty="0">
              <a:solidFill>
                <a:schemeClr val="dk1"/>
              </a:solidFill>
              <a:latin typeface="Roboto"/>
              <a:ea typeface="Roboto"/>
              <a:cs typeface="Roboto"/>
              <a:sym typeface="Roboto"/>
            </a:endParaRPr>
          </a:p>
        </p:txBody>
      </p:sp>
      <p:pic>
        <p:nvPicPr>
          <p:cNvPr id="6" name="Imagen 5">
            <a:extLst>
              <a:ext uri="{FF2B5EF4-FFF2-40B4-BE49-F238E27FC236}">
                <a16:creationId xmlns:a16="http://schemas.microsoft.com/office/drawing/2014/main" id="{7616654B-50DF-49CB-9D67-7B93FC5AD297}"/>
              </a:ext>
            </a:extLst>
          </p:cNvPr>
          <p:cNvPicPr>
            <a:picLocks noChangeAspect="1"/>
          </p:cNvPicPr>
          <p:nvPr/>
        </p:nvPicPr>
        <p:blipFill>
          <a:blip r:embed="rId3"/>
          <a:stretch>
            <a:fillRect/>
          </a:stretch>
        </p:blipFill>
        <p:spPr>
          <a:xfrm>
            <a:off x="336777" y="1917955"/>
            <a:ext cx="4968666" cy="3334024"/>
          </a:xfrm>
          <a:prstGeom prst="rect">
            <a:avLst/>
          </a:prstGeom>
        </p:spPr>
      </p:pic>
      <p:sp>
        <p:nvSpPr>
          <p:cNvPr id="3" name="Google Shape;91;p14">
            <a:extLst>
              <a:ext uri="{FF2B5EF4-FFF2-40B4-BE49-F238E27FC236}">
                <a16:creationId xmlns:a16="http://schemas.microsoft.com/office/drawing/2014/main" id="{02D9A5B0-51C2-7121-9486-D8CF30FFE16D}"/>
              </a:ext>
            </a:extLst>
          </p:cNvPr>
          <p:cNvSpPr txBox="1"/>
          <p:nvPr/>
        </p:nvSpPr>
        <p:spPr>
          <a:xfrm>
            <a:off x="5903843" y="248478"/>
            <a:ext cx="54168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0" i="1" u="none" strike="noStrike" cap="none" dirty="0">
                <a:solidFill>
                  <a:srgbClr val="3F3F3F"/>
                </a:solidFill>
                <a:latin typeface="Helvetica Neue"/>
                <a:ea typeface="Helvetica Neue"/>
                <a:cs typeface="Helvetica Neue"/>
                <a:sym typeface="Helvetica Neue"/>
              </a:rPr>
              <a:t>PATRÓN PEER TO PEER</a:t>
            </a:r>
            <a:endParaRPr dirty="0"/>
          </a:p>
        </p:txBody>
      </p:sp>
    </p:spTree>
    <p:extLst>
      <p:ext uri="{BB962C8B-B14F-4D97-AF65-F5344CB8AC3E}">
        <p14:creationId xmlns:p14="http://schemas.microsoft.com/office/powerpoint/2010/main" val="1876193778"/>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TotalTime>
  <Words>750</Words>
  <Application>Microsoft Office PowerPoint</Application>
  <PresentationFormat>Panorámica</PresentationFormat>
  <Paragraphs>91</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Helvetica Neue</vt:lpstr>
      <vt:lpstr>Arial</vt:lpstr>
      <vt:lpstr>Roboto</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dc:creator>
  <cp:lastModifiedBy>Juan Arias</cp:lastModifiedBy>
  <cp:revision>7</cp:revision>
  <dcterms:modified xsi:type="dcterms:W3CDTF">2024-04-23T22:23:54Z</dcterms:modified>
</cp:coreProperties>
</file>